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145706563" r:id="rId2"/>
    <p:sldId id="853" r:id="rId3"/>
    <p:sldId id="256" r:id="rId4"/>
    <p:sldId id="855" r:id="rId5"/>
    <p:sldId id="758" r:id="rId6"/>
    <p:sldId id="647" r:id="rId7"/>
    <p:sldId id="697" r:id="rId8"/>
    <p:sldId id="858" r:id="rId9"/>
    <p:sldId id="857" r:id="rId10"/>
    <p:sldId id="642" r:id="rId11"/>
    <p:sldId id="259" r:id="rId12"/>
    <p:sldId id="856" r:id="rId13"/>
    <p:sldId id="854" r:id="rId14"/>
    <p:sldId id="859" r:id="rId15"/>
    <p:sldId id="271" r:id="rId16"/>
    <p:sldId id="263" r:id="rId17"/>
    <p:sldId id="2145706560" r:id="rId18"/>
    <p:sldId id="260" r:id="rId19"/>
    <p:sldId id="264" r:id="rId20"/>
    <p:sldId id="258" r:id="rId21"/>
    <p:sldId id="257" r:id="rId22"/>
    <p:sldId id="268" r:id="rId23"/>
    <p:sldId id="273" r:id="rId24"/>
    <p:sldId id="272" r:id="rId25"/>
    <p:sldId id="2145706562" r:id="rId26"/>
    <p:sldId id="269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4F94-4C88-4A54-9DC0-786DEF186AB5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E5B5D-520D-4ECC-A83D-4F4551DB9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44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06F7988-A079-BD10-58F5-01ED1C973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9FB0776-7999-325D-B30B-FB4F822F5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en-US" altLang="it-IT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7074C64-5FC3-73E6-9555-04F8D884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BE6B8-4AFA-4387-BA8C-AE1D1A777D50}" type="slidenum">
              <a:rPr lang="en-US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78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3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25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A4220BC-E925-51E1-77CF-DA8BBDA2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9" y="1595862"/>
            <a:ext cx="4374993" cy="4450575"/>
          </a:xfrm>
          <a:prstGeom prst="rect">
            <a:avLst/>
          </a:prstGeom>
          <a:ln w="19050">
            <a:solidFill>
              <a:srgbClr val="FDE8E5"/>
            </a:solidFill>
          </a:ln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2180FE9-BEFA-3269-36B5-A784852C70B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6382" y="1595863"/>
            <a:ext cx="4374994" cy="4450575"/>
          </a:xfrm>
          <a:prstGeom prst="rect">
            <a:avLst/>
          </a:prstGeom>
          <a:ln w="19050">
            <a:solidFill>
              <a:srgbClr val="FDE8E5"/>
            </a:solidFill>
          </a:ln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CD7545-2785-6B42-7BCE-0FD5F0DAA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82" y="6225118"/>
            <a:ext cx="6712568" cy="476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5212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Note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E638A9F-F0F5-05AA-791D-DD2F566B4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98" y="278161"/>
            <a:ext cx="8125522" cy="56871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5212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628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26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0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8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55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42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49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54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7771-2697-41E3-95E7-653DBE2556BC}" type="datetimeFigureOut">
              <a:rPr lang="it-IT" smtClean="0"/>
              <a:t>26/01/2025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7AAA-22A1-4811-985A-2A5D913C2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3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7AB7E13-15EE-DF24-0C81-65E1412D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12" y="43435"/>
            <a:ext cx="4123944" cy="554154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BEC0F7F-2D3E-137B-CC92-42D2F9F1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33" y="5584984"/>
            <a:ext cx="6882581" cy="1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6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804FBB-8716-2212-5457-6D1304958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17" y="183443"/>
            <a:ext cx="4342621" cy="14799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21AD20-B3C9-D9A5-060B-5E7E49DFE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" y="1957814"/>
            <a:ext cx="7050024" cy="4716743"/>
          </a:xfrm>
          <a:prstGeom prst="rect">
            <a:avLst/>
          </a:prstGeom>
        </p:spPr>
      </p:pic>
      <p:sp>
        <p:nvSpPr>
          <p:cNvPr id="40975" name="TextBox 25">
            <a:extLst>
              <a:ext uri="{FF2B5EF4-FFF2-40B4-BE49-F238E27FC236}">
                <a16:creationId xmlns:a16="http://schemas.microsoft.com/office/drawing/2014/main" id="{842ECB1E-F6B3-9A02-EB2E-1385D91F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4" y="6402194"/>
            <a:ext cx="1529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200" b="1" dirty="0">
                <a:solidFill>
                  <a:srgbClr val="5F5F5F"/>
                </a:solidFill>
              </a:rPr>
              <a:t>Pi-</a:t>
            </a:r>
            <a:r>
              <a:rPr lang="en-GB" altLang="it-IT" sz="1200" b="1" dirty="0" err="1">
                <a:solidFill>
                  <a:srgbClr val="5F5F5F"/>
                </a:solidFill>
              </a:rPr>
              <a:t>Sunyer</a:t>
            </a:r>
            <a:r>
              <a:rPr lang="en-GB" altLang="it-IT" sz="1200" b="1" dirty="0">
                <a:solidFill>
                  <a:srgbClr val="5F5F5F"/>
                </a:solidFill>
              </a:rPr>
              <a:t> X, et al. </a:t>
            </a:r>
            <a:endParaRPr lang="en-GB" altLang="it-IT" sz="1200" b="1" i="1" dirty="0">
              <a:solidFill>
                <a:srgbClr val="5F5F5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0A3C1664-8AD0-B975-4D1F-F2913215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44463"/>
            <a:ext cx="7937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>
            <a:extLst>
              <a:ext uri="{FF2B5EF4-FFF2-40B4-BE49-F238E27FC236}">
                <a16:creationId xmlns:a16="http://schemas.microsoft.com/office/drawing/2014/main" id="{8E87D891-ED56-6265-EF27-087A28CC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33733" r="26604" b="9309"/>
          <a:stretch>
            <a:fillRect/>
          </a:stretch>
        </p:blipFill>
        <p:spPr bwMode="auto">
          <a:xfrm>
            <a:off x="798513" y="2671763"/>
            <a:ext cx="7742237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ECD6422-48C5-2C8F-0C74-3D634BE3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484"/>
            <a:ext cx="9144000" cy="49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510184-A94A-CF41-2C64-1A7C6127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949"/>
            <a:ext cx="9144000" cy="52740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F3BE8596-E2BC-6B09-1CF2-82577394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3" t="60403" r="23238" b="6509"/>
          <a:stretch>
            <a:fillRect/>
          </a:stretch>
        </p:blipFill>
        <p:spPr bwMode="auto">
          <a:xfrm>
            <a:off x="3611881" y="90297"/>
            <a:ext cx="2203704" cy="16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3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BFE6C1-1D5D-854E-B3B9-A69217011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5" t="28287" r="16450" b="18645"/>
          <a:stretch/>
        </p:blipFill>
        <p:spPr bwMode="auto">
          <a:xfrm>
            <a:off x="1911097" y="2333766"/>
            <a:ext cx="5568696" cy="41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27077D-8B5F-8893-6F2D-C10FDB4E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3333" r="7246" b="34744"/>
          <a:stretch>
            <a:fillRect/>
          </a:stretch>
        </p:blipFill>
        <p:spPr bwMode="auto">
          <a:xfrm>
            <a:off x="1499615" y="0"/>
            <a:ext cx="5855208" cy="22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FEA55E-967D-3629-C2CA-D381817F7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23563" r="22765" b="73026"/>
          <a:stretch/>
        </p:blipFill>
        <p:spPr bwMode="auto">
          <a:xfrm>
            <a:off x="1911097" y="6448036"/>
            <a:ext cx="6409944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9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10A53FA-0F6F-DD70-F3CC-F869A7AD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24" y="728722"/>
            <a:ext cx="6464943" cy="55688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694CA6-DE5C-A861-0F4B-93D247265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93" y="126614"/>
            <a:ext cx="5129213" cy="514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FA90AB1-46CF-A13E-3772-7290ABA10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936" y="6429693"/>
            <a:ext cx="1376318" cy="1988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558BAD7-396B-B6DB-AE86-5C71BAD0B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936" y="6628495"/>
            <a:ext cx="1521614" cy="1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>
            <a:extLst>
              <a:ext uri="{FF2B5EF4-FFF2-40B4-BE49-F238E27FC236}">
                <a16:creationId xmlns:a16="http://schemas.microsoft.com/office/drawing/2014/main" id="{B3853967-8A8F-965F-AC6B-D667C9FD3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b="1"/>
              <a:t>RETRATUTIDE</a:t>
            </a:r>
          </a:p>
        </p:txBody>
      </p:sp>
      <p:pic>
        <p:nvPicPr>
          <p:cNvPr id="56323" name="Picture 2" descr="undefined">
            <a:extLst>
              <a:ext uri="{FF2B5EF4-FFF2-40B4-BE49-F238E27FC236}">
                <a16:creationId xmlns:a16="http://schemas.microsoft.com/office/drawing/2014/main" id="{B8542A0A-0AEB-ACAA-0916-060E4C271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3575050"/>
            <a:ext cx="8143875" cy="1812925"/>
          </a:xfr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3D9FC5-4673-43BF-A7D4-4EE4636F9683}"/>
              </a:ext>
            </a:extLst>
          </p:cNvPr>
          <p:cNvSpPr txBox="1"/>
          <p:nvPr/>
        </p:nvSpPr>
        <p:spPr>
          <a:xfrm>
            <a:off x="2424113" y="1690688"/>
            <a:ext cx="45720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Retatrutide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is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a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novel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triple receptor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agonist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peptide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that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targets the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glucagon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receptor (GCGR),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glucose-dependent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insulinotropic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polypeptide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 receptor (GIPR), and </a:t>
            </a:r>
            <a:r>
              <a:rPr lang="it-IT" dirty="0" err="1">
                <a:solidFill>
                  <a:srgbClr val="212121"/>
                </a:solidFill>
                <a:latin typeface="BlinkMacSystemFont"/>
                <a:cs typeface="+mn-cs"/>
              </a:rPr>
              <a:t>glucagon</a:t>
            </a:r>
            <a:r>
              <a:rPr lang="it-IT" dirty="0">
                <a:solidFill>
                  <a:srgbClr val="212121"/>
                </a:solidFill>
                <a:latin typeface="BlinkMacSystemFont"/>
                <a:cs typeface="+mn-cs"/>
              </a:rPr>
              <a:t>-like peptide-1 receptor (GLP-1R).</a:t>
            </a:r>
            <a:endParaRPr lang="it-IT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magine 3">
            <a:extLst>
              <a:ext uri="{FF2B5EF4-FFF2-40B4-BE49-F238E27FC236}">
                <a16:creationId xmlns:a16="http://schemas.microsoft.com/office/drawing/2014/main" id="{17C6532E-CF2D-183E-03A2-25E6AB67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6390" b="48734"/>
          <a:stretch>
            <a:fillRect/>
          </a:stretch>
        </p:blipFill>
        <p:spPr bwMode="auto">
          <a:xfrm>
            <a:off x="68263" y="1851025"/>
            <a:ext cx="8958262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Immagine 4">
            <a:extLst>
              <a:ext uri="{FF2B5EF4-FFF2-40B4-BE49-F238E27FC236}">
                <a16:creationId xmlns:a16="http://schemas.microsoft.com/office/drawing/2014/main" id="{58593446-B837-9FDF-37D5-EC4A44C1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85725"/>
            <a:ext cx="46831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Immagine 5">
            <a:extLst>
              <a:ext uri="{FF2B5EF4-FFF2-40B4-BE49-F238E27FC236}">
                <a16:creationId xmlns:a16="http://schemas.microsoft.com/office/drawing/2014/main" id="{9A492DBE-81C6-A4E3-BAE3-7E47932D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6518275"/>
            <a:ext cx="3424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4">
            <a:extLst>
              <a:ext uri="{FF2B5EF4-FFF2-40B4-BE49-F238E27FC236}">
                <a16:creationId xmlns:a16="http://schemas.microsoft.com/office/drawing/2014/main" id="{37225F08-0B89-CD64-82E9-6A47E5A1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50262" r="5482"/>
          <a:stretch>
            <a:fillRect/>
          </a:stretch>
        </p:blipFill>
        <p:spPr bwMode="auto">
          <a:xfrm>
            <a:off x="190500" y="1949450"/>
            <a:ext cx="8702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magine 6">
            <a:extLst>
              <a:ext uri="{FF2B5EF4-FFF2-40B4-BE49-F238E27FC236}">
                <a16:creationId xmlns:a16="http://schemas.microsoft.com/office/drawing/2014/main" id="{B57332DE-7919-1A2A-5CE9-EB5826D3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85725"/>
            <a:ext cx="46831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Immagine 8">
            <a:extLst>
              <a:ext uri="{FF2B5EF4-FFF2-40B4-BE49-F238E27FC236}">
                <a16:creationId xmlns:a16="http://schemas.microsoft.com/office/drawing/2014/main" id="{25D351A0-F965-17B7-BF22-A3EBA8A8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6518275"/>
            <a:ext cx="3424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4">
            <a:extLst>
              <a:ext uri="{FF2B5EF4-FFF2-40B4-BE49-F238E27FC236}">
                <a16:creationId xmlns:a16="http://schemas.microsoft.com/office/drawing/2014/main" id="{CD711B52-209D-BB96-7942-F677368C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238"/>
            <a:ext cx="91440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mmagine 6">
            <a:extLst>
              <a:ext uri="{FF2B5EF4-FFF2-40B4-BE49-F238E27FC236}">
                <a16:creationId xmlns:a16="http://schemas.microsoft.com/office/drawing/2014/main" id="{8D64E8E8-B21A-6CF5-47AC-00523BB7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/>
          <a:stretch>
            <a:fillRect/>
          </a:stretch>
        </p:blipFill>
        <p:spPr bwMode="auto">
          <a:xfrm>
            <a:off x="4946650" y="6419850"/>
            <a:ext cx="3275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magine 8">
            <a:extLst>
              <a:ext uri="{FF2B5EF4-FFF2-40B4-BE49-F238E27FC236}">
                <a16:creationId xmlns:a16="http://schemas.microsoft.com/office/drawing/2014/main" id="{76C93E77-ED40-B211-48B5-EACA3F03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F6FE63-823F-B71E-4FF7-D427A59ACA9E}"/>
              </a:ext>
            </a:extLst>
          </p:cNvPr>
          <p:cNvSpPr txBox="1"/>
          <p:nvPr/>
        </p:nvSpPr>
        <p:spPr>
          <a:xfrm>
            <a:off x="3571875" y="6283325"/>
            <a:ext cx="1776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Kruse et al.</a:t>
            </a:r>
          </a:p>
        </p:txBody>
      </p:sp>
      <p:pic>
        <p:nvPicPr>
          <p:cNvPr id="50182" name="Immagine 11">
            <a:extLst>
              <a:ext uri="{FF2B5EF4-FFF2-40B4-BE49-F238E27FC236}">
                <a16:creationId xmlns:a16="http://schemas.microsoft.com/office/drawing/2014/main" id="{1D53807F-A6BC-950E-EC7B-DAA42075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025525"/>
            <a:ext cx="63150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6D600A5-25EF-95C2-3E70-CC694FCCE046}"/>
              </a:ext>
            </a:extLst>
          </p:cNvPr>
          <p:cNvSpPr txBox="1"/>
          <p:nvPr/>
        </p:nvSpPr>
        <p:spPr>
          <a:xfrm>
            <a:off x="0" y="0"/>
            <a:ext cx="9153525" cy="433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274320" rIns="274320" anchor="ctr"/>
          <a:lstStyle/>
          <a:p>
            <a:pPr algn="ctr">
              <a:defRPr/>
            </a:pPr>
            <a:r>
              <a:rPr lang="en-US" alt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Regolazione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del </a:t>
            </a:r>
            <a:r>
              <a:rPr lang="en-US" alt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bilancio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energetico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41987" name="Rectangle 11">
            <a:extLst>
              <a:ext uri="{FF2B5EF4-FFF2-40B4-BE49-F238E27FC236}">
                <a16:creationId xmlns:a16="http://schemas.microsoft.com/office/drawing/2014/main" id="{BBE11000-474C-5C6B-C633-AD247E05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8310563"/>
            <a:ext cx="316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latin typeface="Times New Roman" panose="02020603050405020304" pitchFamily="18" charset="0"/>
                <a:cs typeface="Calibri" panose="020F0502020204030204" pitchFamily="34" charset="0"/>
              </a:rPr>
              <a:t>Piaggi, Vinales, Basolo, Santini, Krakoff, JEI 2018</a:t>
            </a:r>
            <a:endParaRPr lang="en-US" altLang="it-IT" sz="1200" b="1"/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8B3B5269-0A1D-7144-8302-A61EC481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6458" r="11462" b="32222"/>
          <a:stretch>
            <a:fillRect/>
          </a:stretch>
        </p:blipFill>
        <p:spPr bwMode="auto">
          <a:xfrm>
            <a:off x="1066800" y="6357938"/>
            <a:ext cx="63611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98AB00DB-E13A-1056-77AA-2FB9C1D0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9167" r="60809" b="74808"/>
          <a:stretch>
            <a:fillRect/>
          </a:stretch>
        </p:blipFill>
        <p:spPr bwMode="auto">
          <a:xfrm>
            <a:off x="5154613" y="6369050"/>
            <a:ext cx="3151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CasellaDiTesto 1">
            <a:extLst>
              <a:ext uri="{FF2B5EF4-FFF2-40B4-BE49-F238E27FC236}">
                <a16:creationId xmlns:a16="http://schemas.microsoft.com/office/drawing/2014/main" id="{5B0306EE-57BF-B547-2C8B-F103E33A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6477000"/>
            <a:ext cx="711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Da:</a:t>
            </a:r>
          </a:p>
        </p:txBody>
      </p:sp>
      <p:sp>
        <p:nvSpPr>
          <p:cNvPr id="41991" name="CasellaDiTesto 2">
            <a:extLst>
              <a:ext uri="{FF2B5EF4-FFF2-40B4-BE49-F238E27FC236}">
                <a16:creationId xmlns:a16="http://schemas.microsoft.com/office/drawing/2014/main" id="{64EC0E26-518C-6C45-5F1E-E826A843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6429375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/>
              <a:t>(modificata)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4BDE0E-FB84-8D19-9C8E-CBA639920EFF}"/>
              </a:ext>
            </a:extLst>
          </p:cNvPr>
          <p:cNvSpPr txBox="1"/>
          <p:nvPr/>
        </p:nvSpPr>
        <p:spPr>
          <a:xfrm>
            <a:off x="3532188" y="6022975"/>
            <a:ext cx="2335212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77" b="1" dirty="0"/>
              <a:t>Tessuto adiposo</a:t>
            </a:r>
          </a:p>
        </p:txBody>
      </p:sp>
      <p:pic>
        <p:nvPicPr>
          <p:cNvPr id="41993" name="Picture 2" descr="https://www.sciencemag.org/sites/default/files/styles/inline__699w__no_aspect/public/SciSource_SS4631_16x9.jpg?itok=LzL8sTDp">
            <a:extLst>
              <a:ext uri="{FF2B5EF4-FFF2-40B4-BE49-F238E27FC236}">
                <a16:creationId xmlns:a16="http://schemas.microsoft.com/office/drawing/2014/main" id="{6C0DC053-196F-013F-592A-5A2EE423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4" r="28571" b="27202"/>
          <a:stretch>
            <a:fillRect/>
          </a:stretch>
        </p:blipFill>
        <p:spPr bwMode="auto">
          <a:xfrm>
            <a:off x="3667125" y="5408613"/>
            <a:ext cx="1362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Immagine 3">
            <a:extLst>
              <a:ext uri="{FF2B5EF4-FFF2-40B4-BE49-F238E27FC236}">
                <a16:creationId xmlns:a16="http://schemas.microsoft.com/office/drawing/2014/main" id="{4DB23199-C2DA-4D27-9F46-8DD8A8EA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5824" b="14285"/>
          <a:stretch>
            <a:fillRect/>
          </a:stretch>
        </p:blipFill>
        <p:spPr bwMode="auto">
          <a:xfrm>
            <a:off x="493713" y="457200"/>
            <a:ext cx="8040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bidirezionale verticale 11">
            <a:extLst>
              <a:ext uri="{FF2B5EF4-FFF2-40B4-BE49-F238E27FC236}">
                <a16:creationId xmlns:a16="http://schemas.microsoft.com/office/drawing/2014/main" id="{D0D8EB9C-6622-8923-A2E9-099631A2B9B4}"/>
              </a:ext>
            </a:extLst>
          </p:cNvPr>
          <p:cNvSpPr/>
          <p:nvPr/>
        </p:nvSpPr>
        <p:spPr>
          <a:xfrm>
            <a:off x="4267200" y="4856163"/>
            <a:ext cx="166688" cy="4953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4">
            <a:extLst>
              <a:ext uri="{FF2B5EF4-FFF2-40B4-BE49-F238E27FC236}">
                <a16:creationId xmlns:a16="http://schemas.microsoft.com/office/drawing/2014/main" id="{C6914887-CE6C-CA46-0606-66D49B72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2400"/>
            <a:ext cx="5178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Gruppo 15">
            <a:extLst>
              <a:ext uri="{FF2B5EF4-FFF2-40B4-BE49-F238E27FC236}">
                <a16:creationId xmlns:a16="http://schemas.microsoft.com/office/drawing/2014/main" id="{EEC8F2D8-A30B-7038-1578-4C0E65D4288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1150"/>
            <a:ext cx="8793163" cy="5243513"/>
            <a:chOff x="151861" y="1581151"/>
            <a:chExt cx="8793731" cy="5243691"/>
          </a:xfrm>
        </p:grpSpPr>
        <p:grpSp>
          <p:nvGrpSpPr>
            <p:cNvPr id="51204" name="Gruppo 10">
              <a:extLst>
                <a:ext uri="{FF2B5EF4-FFF2-40B4-BE49-F238E27FC236}">
                  <a16:creationId xmlns:a16="http://schemas.microsoft.com/office/drawing/2014/main" id="{EEB92E1E-BD08-5EEA-D7DB-D8386FA72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8" y="1581151"/>
              <a:ext cx="7833414" cy="5243691"/>
              <a:chOff x="1112178" y="1581151"/>
              <a:chExt cx="7833414" cy="5243691"/>
            </a:xfrm>
          </p:grpSpPr>
          <p:pic>
            <p:nvPicPr>
              <p:cNvPr id="51206" name="Immagine 6">
                <a:extLst>
                  <a:ext uri="{FF2B5EF4-FFF2-40B4-BE49-F238E27FC236}">
                    <a16:creationId xmlns:a16="http://schemas.microsoft.com/office/drawing/2014/main" id="{709EC84B-6CA1-DEED-7686-4B020897B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1452" y="6524626"/>
                <a:ext cx="1784140" cy="300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7" name="Immagine 8">
                <a:extLst>
                  <a:ext uri="{FF2B5EF4-FFF2-40B4-BE49-F238E27FC236}">
                    <a16:creationId xmlns:a16="http://schemas.microsoft.com/office/drawing/2014/main" id="{B65C9DBC-D5F2-E3C0-E5E3-410343D5D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178" y="1581151"/>
                <a:ext cx="6505575" cy="494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2750850-B5FE-0491-BF9C-26EB5E029607}"/>
                  </a:ext>
                </a:extLst>
              </p:cNvPr>
              <p:cNvSpPr/>
              <p:nvPr/>
            </p:nvSpPr>
            <p:spPr>
              <a:xfrm>
                <a:off x="1182216" y="6315237"/>
                <a:ext cx="1208165" cy="300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1205" name="Immagine 14">
              <a:extLst>
                <a:ext uri="{FF2B5EF4-FFF2-40B4-BE49-F238E27FC236}">
                  <a16:creationId xmlns:a16="http://schemas.microsoft.com/office/drawing/2014/main" id="{15775AC0-B1FC-8DB4-F6F2-4A303B416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1" y="1647431"/>
              <a:ext cx="866775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4">
            <a:extLst>
              <a:ext uri="{FF2B5EF4-FFF2-40B4-BE49-F238E27FC236}">
                <a16:creationId xmlns:a16="http://schemas.microsoft.com/office/drawing/2014/main" id="{D424CEFF-9965-C954-849D-AE0B5E65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4"/>
          <a:stretch>
            <a:fillRect/>
          </a:stretch>
        </p:blipFill>
        <p:spPr bwMode="auto">
          <a:xfrm>
            <a:off x="696913" y="1565275"/>
            <a:ext cx="7713662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magine 6">
            <a:extLst>
              <a:ext uri="{FF2B5EF4-FFF2-40B4-BE49-F238E27FC236}">
                <a16:creationId xmlns:a16="http://schemas.microsoft.com/office/drawing/2014/main" id="{8B3BE120-0C56-230E-296A-CD4D8220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0"/>
            <a:ext cx="64373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magine 8">
            <a:extLst>
              <a:ext uri="{FF2B5EF4-FFF2-40B4-BE49-F238E27FC236}">
                <a16:creationId xmlns:a16="http://schemas.microsoft.com/office/drawing/2014/main" id="{05A725A0-0AA5-4CE7-6415-54B35BE6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6473825"/>
            <a:ext cx="18684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0A8C09A4-C96F-42BA-4412-428A1612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344738"/>
            <a:ext cx="4292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olo 1">
            <a:extLst>
              <a:ext uri="{FF2B5EF4-FFF2-40B4-BE49-F238E27FC236}">
                <a16:creationId xmlns:a16="http://schemas.microsoft.com/office/drawing/2014/main" id="{E17AA962-C764-4BBA-F900-3E796561B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-117475"/>
            <a:ext cx="7886700" cy="1325563"/>
          </a:xfrm>
        </p:spPr>
        <p:txBody>
          <a:bodyPr/>
          <a:lstStyle/>
          <a:p>
            <a:pPr algn="ctr"/>
            <a:r>
              <a:rPr lang="it-IT" altLang="it-IT" b="1"/>
              <a:t>SURVODUTIDE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C97D61-9CAB-7AAA-78F8-5BFF792D2E05}"/>
              </a:ext>
            </a:extLst>
          </p:cNvPr>
          <p:cNvSpPr txBox="1"/>
          <p:nvPr/>
        </p:nvSpPr>
        <p:spPr>
          <a:xfrm>
            <a:off x="2479675" y="895350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202227"/>
                </a:solidFill>
                <a:latin typeface="system-ui"/>
                <a:cs typeface="+mn-cs"/>
              </a:rPr>
              <a:t>Survodutide</a:t>
            </a:r>
            <a:r>
              <a:rPr lang="en-US" dirty="0">
                <a:solidFill>
                  <a:srgbClr val="202227"/>
                </a:solidFill>
                <a:latin typeface="system-ui"/>
                <a:cs typeface="+mn-cs"/>
              </a:rPr>
              <a:t> is a dual glucagon-like peptide 1 receptor agonist (GLP-1RA) and glucagon receptor agonist</a:t>
            </a:r>
            <a:endParaRPr lang="it-IT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magine 4">
            <a:extLst>
              <a:ext uri="{FF2B5EF4-FFF2-40B4-BE49-F238E27FC236}">
                <a16:creationId xmlns:a16="http://schemas.microsoft.com/office/drawing/2014/main" id="{9FCC9B67-FA2D-A8B2-C2E4-A4374B50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0638"/>
            <a:ext cx="63134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Immagine 6">
            <a:extLst>
              <a:ext uri="{FF2B5EF4-FFF2-40B4-BE49-F238E27FC236}">
                <a16:creationId xmlns:a16="http://schemas.microsoft.com/office/drawing/2014/main" id="{94EE7B5B-2FC0-5902-52F5-3AB8DB10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438275"/>
            <a:ext cx="62452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Immagine 8">
            <a:extLst>
              <a:ext uri="{FF2B5EF4-FFF2-40B4-BE49-F238E27FC236}">
                <a16:creationId xmlns:a16="http://schemas.microsoft.com/office/drawing/2014/main" id="{5B46E441-E311-B2DE-135F-196BDF87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455738"/>
            <a:ext cx="9794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Immagine 10">
            <a:extLst>
              <a:ext uri="{FF2B5EF4-FFF2-40B4-BE49-F238E27FC236}">
                <a16:creationId xmlns:a16="http://schemas.microsoft.com/office/drawing/2014/main" id="{61626086-C1AF-D58C-D2B1-BC9A4157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6496050"/>
            <a:ext cx="4800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>
            <a:extLst>
              <a:ext uri="{FF2B5EF4-FFF2-40B4-BE49-F238E27FC236}">
                <a16:creationId xmlns:a16="http://schemas.microsoft.com/office/drawing/2014/main" id="{95EC0C3A-6FD6-B74F-AF59-BB27165F8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-17463"/>
            <a:ext cx="7886700" cy="1325563"/>
          </a:xfrm>
        </p:spPr>
        <p:txBody>
          <a:bodyPr/>
          <a:lstStyle/>
          <a:p>
            <a:pPr algn="ctr"/>
            <a:r>
              <a:rPr lang="it-IT" altLang="it-IT" b="1"/>
              <a:t>MARIDEBART CAFRAGLUTIDE (MARITIDE)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52FF39-B5F6-1923-93B2-8B111A896258}"/>
              </a:ext>
            </a:extLst>
          </p:cNvPr>
          <p:cNvSpPr txBox="1"/>
          <p:nvPr/>
        </p:nvSpPr>
        <p:spPr>
          <a:xfrm>
            <a:off x="1906588" y="1208088"/>
            <a:ext cx="495141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AMG 133 (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now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known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as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maridebart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cafraglutide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)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is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an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optimized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GIPR/GLP-1R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bispecific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molecule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engineered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conjugating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a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fully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human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monoclonal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anti-human GIPR-Ab with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two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GLP-1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analogue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agonist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peptides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using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 amino acid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linkers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pic>
        <p:nvPicPr>
          <p:cNvPr id="60420" name="Immagine 9">
            <a:extLst>
              <a:ext uri="{FF2B5EF4-FFF2-40B4-BE49-F238E27FC236}">
                <a16:creationId xmlns:a16="http://schemas.microsoft.com/office/drawing/2014/main" id="{5E41D8CB-1323-C5C1-7898-C146CC7A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076575"/>
            <a:ext cx="64579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magine 4">
            <a:extLst>
              <a:ext uri="{FF2B5EF4-FFF2-40B4-BE49-F238E27FC236}">
                <a16:creationId xmlns:a16="http://schemas.microsoft.com/office/drawing/2014/main" id="{31011724-1137-9298-9D79-8C006D2B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33550"/>
            <a:ext cx="53689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magine 6">
            <a:extLst>
              <a:ext uri="{FF2B5EF4-FFF2-40B4-BE49-F238E27FC236}">
                <a16:creationId xmlns:a16="http://schemas.microsoft.com/office/drawing/2014/main" id="{AB87A595-2459-32CA-339B-C539695B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01613"/>
            <a:ext cx="593566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Immagine 8">
            <a:extLst>
              <a:ext uri="{FF2B5EF4-FFF2-40B4-BE49-F238E27FC236}">
                <a16:creationId xmlns:a16="http://schemas.microsoft.com/office/drawing/2014/main" id="{1A1DA655-3258-71AC-D828-B826BED6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6319838"/>
            <a:ext cx="4962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A5A793-03AC-B5DE-950C-28F3C6DEA932}"/>
              </a:ext>
            </a:extLst>
          </p:cNvPr>
          <p:cNvSpPr txBox="1"/>
          <p:nvPr/>
        </p:nvSpPr>
        <p:spPr>
          <a:xfrm>
            <a:off x="2751138" y="6337300"/>
            <a:ext cx="1587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Veniant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et 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8234F-9C83-B9D7-99BF-FE7CD2EB7E7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/>
              <a:t>LE SFIDE CHE CI ATTENDONO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EEA43-29D2-5149-E10E-356131DA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4538"/>
            <a:ext cx="7886700" cy="16033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Gestione degli effetti collaterali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Velocità del calo ponderale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Mantenimento degli effetti a lungo termine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2B9CC5C-0524-9951-CC8F-29E885B30CDE}"/>
              </a:ext>
            </a:extLst>
          </p:cNvPr>
          <p:cNvSpPr txBox="1">
            <a:spLocks/>
          </p:cNvSpPr>
          <p:nvPr/>
        </p:nvSpPr>
        <p:spPr>
          <a:xfrm>
            <a:off x="659638" y="3941763"/>
            <a:ext cx="7886700" cy="132556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prstClr val="black"/>
                </a:solidFill>
              </a:rPr>
              <a:t>PERSONALIZZAZIONE DELLA TERAPIA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ank you text stock vector. Illustration of italic, decoration - 53589995">
            <a:extLst>
              <a:ext uri="{FF2B5EF4-FFF2-40B4-BE49-F238E27FC236}">
                <a16:creationId xmlns:a16="http://schemas.microsoft.com/office/drawing/2014/main" id="{7B32E28A-B74F-F64E-7906-3F33D7A0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6A6601-0727-3184-AB21-E0E539B3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200340"/>
            <a:ext cx="8696325" cy="55911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7CF35A-8A97-1E24-78CF-2E4F252C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4" y="66485"/>
            <a:ext cx="7059168" cy="10710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7D42AF-C8C8-BF05-FD81-E1200A6B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704" y="6554061"/>
            <a:ext cx="2368296" cy="2116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CED93F-96DA-4BC5-0BDA-73AD89470D4B}"/>
              </a:ext>
            </a:extLst>
          </p:cNvPr>
          <p:cNvSpPr txBox="1"/>
          <p:nvPr/>
        </p:nvSpPr>
        <p:spPr>
          <a:xfrm>
            <a:off x="2752344" y="7682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</a:rPr>
              <a:t>Christoffersen</a:t>
            </a:r>
            <a:r>
              <a:rPr lang="it-IT" b="1" dirty="0">
                <a:solidFill>
                  <a:srgbClr val="7030A0"/>
                </a:solidFill>
              </a:rPr>
              <a:t> BO  et al.</a:t>
            </a:r>
          </a:p>
        </p:txBody>
      </p:sp>
    </p:spTree>
    <p:extLst>
      <p:ext uri="{BB962C8B-B14F-4D97-AF65-F5344CB8AC3E}">
        <p14:creationId xmlns:p14="http://schemas.microsoft.com/office/powerpoint/2010/main" val="287794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35E932-1F46-A23C-224E-A3A73566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00"/>
          <a:stretch/>
        </p:blipFill>
        <p:spPr>
          <a:xfrm>
            <a:off x="0" y="1150974"/>
            <a:ext cx="9070848" cy="51046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D0BDEC-6C19-2919-C32F-0428DB80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02"/>
            <a:ext cx="9144000" cy="13511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2071620-D8D5-178B-8A24-A8510EE8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15" y="6539130"/>
            <a:ext cx="3093530" cy="3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>
            <a:extLst>
              <a:ext uri="{FF2B5EF4-FFF2-40B4-BE49-F238E27FC236}">
                <a16:creationId xmlns:a16="http://schemas.microsoft.com/office/drawing/2014/main" id="{F145D481-4AC9-9EAC-0B98-DE779CC2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19923" r="35339" b="12762"/>
          <a:stretch>
            <a:fillRect/>
          </a:stretch>
        </p:blipFill>
        <p:spPr bwMode="auto">
          <a:xfrm>
            <a:off x="949325" y="1333500"/>
            <a:ext cx="727075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6">
            <a:extLst>
              <a:ext uri="{FF2B5EF4-FFF2-40B4-BE49-F238E27FC236}">
                <a16:creationId xmlns:a16="http://schemas.microsoft.com/office/drawing/2014/main" id="{26A6A0B5-A42D-708E-FBD5-5172B894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t="15437" r="13495" b="44002"/>
          <a:stretch>
            <a:fillRect/>
          </a:stretch>
        </p:blipFill>
        <p:spPr bwMode="auto">
          <a:xfrm>
            <a:off x="2149475" y="0"/>
            <a:ext cx="48450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rs.els-cdn.com/content/image/1-s2.0-S1043661814000449-fx1_lrg.jpg">
            <a:extLst>
              <a:ext uri="{FF2B5EF4-FFF2-40B4-BE49-F238E27FC236}">
                <a16:creationId xmlns:a16="http://schemas.microsoft.com/office/drawing/2014/main" id="{D020ECC8-4081-D6B8-DD6D-BC42E0A2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052513"/>
            <a:ext cx="8115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4">
            <a:extLst>
              <a:ext uri="{FF2B5EF4-FFF2-40B4-BE49-F238E27FC236}">
                <a16:creationId xmlns:a16="http://schemas.microsoft.com/office/drawing/2014/main" id="{71BAA5BF-D1B1-9D3C-D36A-81875ABE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Bupropione-Naltrexone: meccanismo d’azione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4">
            <a:extLst>
              <a:ext uri="{FF2B5EF4-FFF2-40B4-BE49-F238E27FC236}">
                <a16:creationId xmlns:a16="http://schemas.microsoft.com/office/drawing/2014/main" id="{5EED6BC9-4A6E-C99B-EA2C-70F7AB38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magine 6">
            <a:extLst>
              <a:ext uri="{FF2B5EF4-FFF2-40B4-BE49-F238E27FC236}">
                <a16:creationId xmlns:a16="http://schemas.microsoft.com/office/drawing/2014/main" id="{77F21787-10E8-0259-763B-1FF7B232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6537325"/>
            <a:ext cx="19002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Immagine 8">
            <a:extLst>
              <a:ext uri="{FF2B5EF4-FFF2-40B4-BE49-F238E27FC236}">
                <a16:creationId xmlns:a16="http://schemas.microsoft.com/office/drawing/2014/main" id="{0E2104D5-1204-62CF-1B05-CA8C056B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160588"/>
            <a:ext cx="6729412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4F39A5-5145-F468-B0E2-44FECE15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3" y="572372"/>
            <a:ext cx="8961297" cy="57132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BE6954-E4DA-F743-93B8-8CC61DD95765}"/>
              </a:ext>
            </a:extLst>
          </p:cNvPr>
          <p:cNvSpPr txBox="1"/>
          <p:nvPr/>
        </p:nvSpPr>
        <p:spPr>
          <a:xfrm>
            <a:off x="5227602" y="1372919"/>
            <a:ext cx="4391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Murphy and Bloom, Nature 2006</a:t>
            </a:r>
          </a:p>
        </p:txBody>
      </p:sp>
    </p:spTree>
    <p:extLst>
      <p:ext uri="{BB962C8B-B14F-4D97-AF65-F5344CB8AC3E}">
        <p14:creationId xmlns:p14="http://schemas.microsoft.com/office/powerpoint/2010/main" val="360001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8681417-C74D-AF9A-D5F0-111B6E6B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8"/>
          <a:stretch/>
        </p:blipFill>
        <p:spPr>
          <a:xfrm>
            <a:off x="934064" y="1087194"/>
            <a:ext cx="7524136" cy="52939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5EEC99-445B-AE2C-0FD8-EBF41EDFCFC5}"/>
              </a:ext>
            </a:extLst>
          </p:cNvPr>
          <p:cNvSpPr txBox="1"/>
          <p:nvPr/>
        </p:nvSpPr>
        <p:spPr>
          <a:xfrm>
            <a:off x="6327648" y="6483095"/>
            <a:ext cx="300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Dimitri P et al. J. </a:t>
            </a:r>
            <a:r>
              <a:rPr lang="it-IT" sz="1400" i="1" dirty="0" err="1"/>
              <a:t>Endoc</a:t>
            </a:r>
            <a:r>
              <a:rPr lang="it-IT" sz="1400" i="1" dirty="0"/>
              <a:t>. </a:t>
            </a:r>
            <a:r>
              <a:rPr lang="it-IT" sz="1400" i="1" dirty="0" err="1"/>
              <a:t>Soc</a:t>
            </a:r>
            <a:r>
              <a:rPr lang="it-IT" sz="1400" i="1" dirty="0"/>
              <a:t>. 2025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183E9C-794F-2219-A3F1-9F43C97DFB13}"/>
              </a:ext>
            </a:extLst>
          </p:cNvPr>
          <p:cNvSpPr txBox="1"/>
          <p:nvPr/>
        </p:nvSpPr>
        <p:spPr>
          <a:xfrm>
            <a:off x="2615184" y="422410"/>
            <a:ext cx="397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Physiological</a:t>
            </a:r>
            <a:r>
              <a:rPr lang="it-IT" sz="2400" b="1" dirty="0"/>
              <a:t> </a:t>
            </a:r>
            <a:r>
              <a:rPr lang="it-IT" sz="2400" b="1" dirty="0" err="1"/>
              <a:t>effects</a:t>
            </a:r>
            <a:r>
              <a:rPr lang="it-IT" sz="2400" b="1" dirty="0"/>
              <a:t> of GLP-1</a:t>
            </a:r>
          </a:p>
        </p:txBody>
      </p:sp>
    </p:spTree>
    <p:extLst>
      <p:ext uri="{BB962C8B-B14F-4D97-AF65-F5344CB8AC3E}">
        <p14:creationId xmlns:p14="http://schemas.microsoft.com/office/powerpoint/2010/main" val="86795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181</Words>
  <Application>Microsoft Office PowerPoint</Application>
  <PresentationFormat>Presentazione su schermo (4:3)</PresentationFormat>
  <Paragraphs>25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BlinkMacSystemFont</vt:lpstr>
      <vt:lpstr>Calibri</vt:lpstr>
      <vt:lpstr>Calibri Light</vt:lpstr>
      <vt:lpstr>system-ui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RETRATUTIDE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SURVODUTIDE</vt:lpstr>
      <vt:lpstr>Presentazione standard di PowerPoint</vt:lpstr>
      <vt:lpstr>MARIDEBART CAFRAGLUTIDE (MARITIDE)</vt:lpstr>
      <vt:lpstr>Presentazione standard di PowerPoint</vt:lpstr>
      <vt:lpstr>LE SFIDE CHE CI ATTENDONO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Ferruccio</dc:creator>
  <cp:lastModifiedBy>Ferruccio</cp:lastModifiedBy>
  <cp:revision>1</cp:revision>
  <dcterms:created xsi:type="dcterms:W3CDTF">2025-01-26T17:12:46Z</dcterms:created>
  <dcterms:modified xsi:type="dcterms:W3CDTF">2025-01-26T18:21:55Z</dcterms:modified>
</cp:coreProperties>
</file>